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5C051-B43E-45B5-B87C-67F043AFD579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0C50E-4E4A-45F6-AEBB-4E1ADFFCED1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208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Essa planilha teve</a:t>
            </a:r>
            <a:r>
              <a:rPr lang="pt-BR" baseline="0" dirty="0" smtClean="0"/>
              <a:t> que ser digitada manualmente, copiado dados de uma e adicionando em outra, não conseguimos uma fórmula para fazer esse procedimento no Excel. Foram muitos dias de trabalho, 131 Unidades de saúde, planilha que resultou em </a:t>
            </a:r>
            <a:r>
              <a:rPr lang="pt-BR" dirty="0" smtClean="0"/>
              <a:t>um produto.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0C50E-4E4A-45F6-AEBB-4E1ADFFCED11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198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EEE9-0447-425A-B5EE-BF18F23A2907}" type="datetime1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37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04A6-EF61-4FE1-90E4-978F20157798}" type="datetime1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34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DB51-708B-44A9-90EA-E116BF108E21}" type="datetime1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330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F83B-15A3-4E96-8162-5E79EB83598F}" type="datetime1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2750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D1F7-929E-4E46-8CB9-F36568598449}" type="datetime1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084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2831-2A26-4D2E-A822-2F930A382DF3}" type="datetime1">
              <a:rPr lang="pt-BR" smtClean="0"/>
              <a:pPr/>
              <a:t>08/01/2015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88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12C1-550C-4DF8-980C-979F238BD3D0}" type="datetime1">
              <a:rPr lang="pt-BR" smtClean="0"/>
              <a:pPr/>
              <a:t>08/01/2015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361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A0E2-515F-42C9-BCB8-659F8967F247}" type="datetime1">
              <a:rPr lang="pt-BR" smtClean="0"/>
              <a:pPr/>
              <a:t>08/01/2015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348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AE50-DF13-4849-9001-A3DF798137B7}" type="datetime1">
              <a:rPr lang="pt-BR" smtClean="0"/>
              <a:pPr/>
              <a:t>08/01/2015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6879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777C-66AF-4F12-8C8B-E07A6DD84A54}" type="datetime1">
              <a:rPr lang="pt-BR" smtClean="0"/>
              <a:pPr/>
              <a:t>08/01/2015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602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C72D-500B-47FC-85DF-14F449BA6CBD}" type="datetime1">
              <a:rPr lang="pt-BR" smtClean="0"/>
              <a:pPr/>
              <a:t>08/01/2015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375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80DB8-0178-4E6A-9461-F218EA6CC0BC}" type="datetime1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262F-B610-465B-8BFD-D197F15F2C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335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3861048"/>
          </a:xfrm>
        </p:spPr>
        <p:txBody>
          <a:bodyPr>
            <a:normAutofit fontScale="90000"/>
          </a:bodyPr>
          <a:lstStyle/>
          <a:p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UNIVERSIDADE 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FEDERAL DO RIO GRANDE DO SUL </a:t>
            </a:r>
            <a:br>
              <a:rPr lang="pt-BR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FACULDADE DE ODONTOLOGIA ESPSCIALIZAÇÃO</a:t>
            </a:r>
            <a:br>
              <a:rPr lang="pt-BR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 EM ATENÇÃO ESPECIALIZADA EM SAÚDE </a:t>
            </a:r>
            <a:br>
              <a:rPr lang="pt-BR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ÊNFASE EM GESTÃO EM 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SAÚDE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2200" b="1" cap="none" dirty="0" smtClean="0">
                <a:latin typeface="Times New Roman" pitchFamily="18" charset="0"/>
                <a:cs typeface="Times New Roman" pitchFamily="18" charset="0"/>
              </a:rPr>
              <a:t>Disciplina: </a:t>
            </a:r>
            <a:r>
              <a:rPr lang="pt-BR" sz="2200" b="1" cap="none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BR" sz="2200" b="1" cap="none" dirty="0" smtClean="0">
                <a:latin typeface="Times New Roman" pitchFamily="18" charset="0"/>
                <a:cs typeface="Times New Roman" pitchFamily="18" charset="0"/>
              </a:rPr>
              <a:t>estão de Políticas e Programas de Saúde</a:t>
            </a:r>
            <a:br>
              <a:rPr lang="pt-BR" sz="22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200" b="1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pt-BR" sz="22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200" b="1" cap="none" dirty="0" smtClean="0">
                <a:latin typeface="Times New Roman" pitchFamily="18" charset="0"/>
                <a:cs typeface="Times New Roman" pitchFamily="18" charset="0"/>
              </a:rPr>
              <a:t>Projeto de Intervenção – 2º semestre</a:t>
            </a:r>
            <a:br>
              <a:rPr lang="pt-BR" sz="22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200" b="1" cap="none" dirty="0" smtClean="0">
                <a:latin typeface="Times New Roman" pitchFamily="18" charset="0"/>
                <a:cs typeface="Times New Roman" pitchFamily="18" charset="0"/>
              </a:rPr>
              <a:t>SMS de Porto </a:t>
            </a:r>
            <a:r>
              <a:rPr lang="pt-BR" sz="2200" b="1" cap="none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200" b="1" cap="none" dirty="0" smtClean="0">
                <a:latin typeface="Times New Roman" pitchFamily="18" charset="0"/>
                <a:cs typeface="Times New Roman" pitchFamily="18" charset="0"/>
              </a:rPr>
              <a:t>legre</a:t>
            </a:r>
            <a:br>
              <a:rPr lang="pt-BR" sz="22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200" b="1" cap="none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200" b="1" cap="none" dirty="0" smtClean="0">
                <a:latin typeface="Times New Roman" pitchFamily="18" charset="0"/>
                <a:cs typeface="Times New Roman" pitchFamily="18" charset="0"/>
              </a:rPr>
              <a:t>oordenação da Atenção </a:t>
            </a:r>
            <a:r>
              <a:rPr lang="pt-BR" sz="2200" b="1" cap="none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2200" b="1" cap="none" dirty="0" smtClean="0">
                <a:latin typeface="Times New Roman" pitchFamily="18" charset="0"/>
                <a:cs typeface="Times New Roman" pitchFamily="18" charset="0"/>
              </a:rPr>
              <a:t>ásica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797152"/>
            <a:ext cx="6552728" cy="206084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Aluna: Janete M. </a:t>
            </a:r>
            <a:r>
              <a:rPr lang="pt-BR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Arcari</a:t>
            </a:r>
            <a:endParaRPr lang="pt-BR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Preceptor: Fernando </a:t>
            </a:r>
            <a:r>
              <a:rPr lang="pt-BR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Ritter</a:t>
            </a:r>
            <a:endParaRPr lang="pt-BR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t-BR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Professores: Aline </a:t>
            </a:r>
            <a:r>
              <a:rPr lang="pt-BR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Blaya</a:t>
            </a:r>
            <a:r>
              <a:rPr lang="pt-BR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Martins de Santa </a:t>
            </a:r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Helena</a:t>
            </a:r>
          </a:p>
          <a:p>
            <a:pPr algn="l"/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Camila </a:t>
            </a:r>
            <a:r>
              <a:rPr lang="pt-BR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Mello dos Santos </a:t>
            </a:r>
          </a:p>
          <a:p>
            <a:pPr algn="l"/>
            <a:r>
              <a:rPr lang="pt-BR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Renato </a:t>
            </a:r>
            <a:r>
              <a:rPr lang="pt-BR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José De Marchi</a:t>
            </a:r>
          </a:p>
          <a:p>
            <a:pPr algn="r"/>
            <a:r>
              <a:rPr lang="pt-BR" sz="1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Dez 2014</a:t>
            </a:r>
          </a:p>
          <a:p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Dados\Desktop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051720" cy="15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941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6" name="Seta em curva para baixo 5"/>
          <p:cNvSpPr/>
          <p:nvPr/>
        </p:nvSpPr>
        <p:spPr>
          <a:xfrm>
            <a:off x="67135" y="620688"/>
            <a:ext cx="8784976" cy="6740307"/>
          </a:xfrm>
          <a:prstGeom prst="curvedDownArrow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Este foi o último trabalho do semestre passado, agora apresento o produto deste.</a:t>
            </a: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Elaboração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da Planilha de indicadores de saúde 2013 do município de Porto Alegre com objetivo de verificar e comparar indicadores de saúde 2012/2013, para apresentação para Gestor de Saúde bem como para as Equipes de Saúde do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município.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resultado da Avaliação da Implantação do Programa Nacional de Melhoria do Acesso e da Qualidade da Atenção Básica – PMAQ em Porto Alegre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 Em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2014, o município chegou a alcançar a cobertura de 51% da sua população pela Estratégia Saúde da Família e um aumento de 47% de Unidades com Saúde Bucal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10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88" t="51588" r="28160" b="17235"/>
          <a:stretch/>
        </p:blipFill>
        <p:spPr bwMode="auto">
          <a:xfrm>
            <a:off x="34434" y="908720"/>
            <a:ext cx="9109566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646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97666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Como resultados podemos observar uma melhora importante em todos os estratos, mostrando que as equipe conseguiram incorporar o PMAQ nos seus processos de trabalho. Destacamos o aumento de 10% em equipes que cumpriram de 18 a 24 metas pactuadas, bem como um aumento 6% de equipes que cumpriram de 14 a 17 metas e 7% de equipes que cumpriram de 9 a 13 indicadores. Isso per faz um total de 77% das equipes em 2013 que atingiram a maior parte dos seus indicadores pactuados, assim como reduziu bastante o número de equipes que não enviaram dados para a coordenação da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BR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141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Após dois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anos de implantação do PMAQ nas unidades de saúde da família podemos concluir que os indicadores de processo de trabalho tiveram melhora significativa na quase totalidade dos serviços. Isso porque a incorporação do agir com qualidade passou a ser incorporando na rotina dos profissionais, e cidadãos que fazem parte da rede de atenção básica em saúde de Porto Alegre.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2050" name="Picture 2" descr="D:\Dados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2448272" cy="21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455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b="1" dirty="0" smtClean="0"/>
              <a:t>Outras atividades desenvolvidas neste período: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mudança dentro da Secretaria Municipal de </a:t>
            </a:r>
            <a:r>
              <a:rPr lang="pt-BR" dirty="0" smtClean="0"/>
              <a:t>Saúde;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Participo das reuniões das áreas técnicas nas quartas-feiras de </a:t>
            </a:r>
            <a:r>
              <a:rPr lang="pt-BR" dirty="0" smtClean="0"/>
              <a:t>manhã;</a:t>
            </a:r>
          </a:p>
          <a:p>
            <a:pPr>
              <a:buFont typeface="Wingdings" pitchFamily="2" charset="2"/>
              <a:buChar char="ü"/>
            </a:pPr>
            <a:r>
              <a:rPr lang="pt-BR" dirty="0"/>
              <a:t>Participo das </a:t>
            </a:r>
            <a:r>
              <a:rPr lang="pt-BR" dirty="0" smtClean="0"/>
              <a:t>reuniões da Coordenação da Atenção Básica;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Reuniões da Coordenação da Atenção com </a:t>
            </a:r>
            <a:r>
              <a:rPr lang="pt-BR" dirty="0" err="1" smtClean="0"/>
              <a:t>apoidores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896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04867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 smtClean="0"/>
              <a:t>Outra atividade foi coleta </a:t>
            </a:r>
            <a:r>
              <a:rPr lang="pt-BR" dirty="0"/>
              <a:t>de </a:t>
            </a:r>
            <a:r>
              <a:rPr lang="pt-BR" dirty="0" smtClean="0"/>
              <a:t>dados</a:t>
            </a:r>
            <a:r>
              <a:rPr lang="pt-BR" dirty="0"/>
              <a:t> </a:t>
            </a:r>
            <a:r>
              <a:rPr lang="pt-BR" dirty="0" smtClean="0"/>
              <a:t>referentes </a:t>
            </a:r>
            <a:r>
              <a:rPr lang="pt-BR" dirty="0"/>
              <a:t>a aplicação de Recursos Federais do SUS – Transferência Fundo a Fundo</a:t>
            </a:r>
            <a:r>
              <a:rPr lang="pt-BR" dirty="0" smtClean="0"/>
              <a:t> </a:t>
            </a:r>
            <a:r>
              <a:rPr lang="pt-BR" dirty="0"/>
              <a:t>na Sala de Apoio a Gestão Estratégica </a:t>
            </a:r>
            <a:r>
              <a:rPr lang="pt-BR" dirty="0" smtClean="0"/>
              <a:t>– SAGE, </a:t>
            </a:r>
            <a:r>
              <a:rPr lang="pt-BR" dirty="0"/>
              <a:t>de todas as capitais brasileiras para comparar quanto é aplicado em Atenção Básica em relação a Média e Alta Complexidade, bem como de todos os municípios do Rio Grande do Sul.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765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496" y="404664"/>
            <a:ext cx="8662780" cy="6264696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Este é um pouco do meu dia a dia no estágio.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496" y="548680"/>
            <a:ext cx="8662780" cy="487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551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262F-B610-465B-8BFD-D197F15F2C57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26" name="Picture 2" descr="Acolhime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7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3823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496</Words>
  <Application>Microsoft Office PowerPoint</Application>
  <PresentationFormat>Apresentação na tela (4:3)</PresentationFormat>
  <Paragraphs>47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UNIVERSIDADE FEDERAL DO RIO GRANDE DO SUL  FACULDADE DE ODONTOLOGIA ESPSCIALIZAÇÃO  EM ATENÇÃO ESPECIALIZADA EM SAÚDE  ÊNFASE EM GESTÃO EM SAÚDE  Disciplina: Gestão de Políticas e Programas de Saúde   Projeto de Intervenção – 2º semestre SMS de Porto Alegre Coordenação da Atenção Básica </vt:lpstr>
      <vt:lpstr>  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intervenção de estágio - IMESF</dc:title>
  <dc:creator>Usuario</dc:creator>
  <cp:lastModifiedBy>Windows</cp:lastModifiedBy>
  <cp:revision>22</cp:revision>
  <dcterms:created xsi:type="dcterms:W3CDTF">2014-08-26T01:34:08Z</dcterms:created>
  <dcterms:modified xsi:type="dcterms:W3CDTF">2015-01-08T13:59:06Z</dcterms:modified>
</cp:coreProperties>
</file>